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0"/>
  </p:notesMasterIdLst>
  <p:sldIdLst>
    <p:sldId id="306" r:id="rId5"/>
    <p:sldId id="308" r:id="rId6"/>
    <p:sldId id="294" r:id="rId7"/>
    <p:sldId id="295" r:id="rId8"/>
    <p:sldId id="314" r:id="rId9"/>
    <p:sldId id="315" r:id="rId10"/>
    <p:sldId id="317" r:id="rId11"/>
    <p:sldId id="318" r:id="rId12"/>
    <p:sldId id="310" r:id="rId13"/>
    <p:sldId id="313" r:id="rId14"/>
    <p:sldId id="303" r:id="rId15"/>
    <p:sldId id="304" r:id="rId16"/>
    <p:sldId id="305" r:id="rId17"/>
    <p:sldId id="311" r:id="rId18"/>
    <p:sldId id="31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14DFF"/>
    <a:srgbClr val="1B0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6323" autoAdjust="0"/>
  </p:normalViewPr>
  <p:slideViewPr>
    <p:cSldViewPr snapToGrid="0">
      <p:cViewPr varScale="1">
        <p:scale>
          <a:sx n="109" d="100"/>
          <a:sy n="109" d="100"/>
        </p:scale>
        <p:origin x="498" y="96"/>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 Id="rId4" Type="http://schemas.openxmlformats.org/officeDocument/2006/relationships/image" Target="../media/image2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 Id="rId4" Type="http://schemas.openxmlformats.org/officeDocument/2006/relationships/image" Target="../media/image25.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14275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C6A87E31-C169-40DC-8C94-6BD6F31BD5EA}"/>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608" r="60444"/>
          <a:stretch/>
        </p:blipFill>
        <p:spPr>
          <a:xfrm>
            <a:off x="9114131" y="4574616"/>
            <a:ext cx="1012001" cy="2420751"/>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EC5EE7DC-73F4-44BA-918A-B4A0D5974E7D}"/>
              </a:ext>
            </a:extLst>
          </p:cNvPr>
          <p:cNvPicPr>
            <a:picLocks noChangeAspect="1"/>
          </p:cNvPicPr>
          <p:nvPr/>
        </p:nvPicPr>
        <p:blipFill>
          <a:blip r:embed="rId3">
            <a:clrChange>
              <a:clrFrom>
                <a:srgbClr val="00FF00"/>
              </a:clrFrom>
              <a:clrTo>
                <a:srgbClr val="00FF00">
                  <a:alpha val="0"/>
                </a:srgbClr>
              </a:clrTo>
            </a:clrChange>
            <a:duotone>
              <a:schemeClr val="accent3">
                <a:shade val="45000"/>
                <a:satMod val="135000"/>
              </a:schemeClr>
              <a:prstClr val="white"/>
            </a:duotone>
            <a:alphaModFix amt="20000"/>
          </a:blip>
          <a:stretch>
            <a:fillRect/>
          </a:stretch>
        </p:blipFill>
        <p:spPr>
          <a:xfrm>
            <a:off x="5822458" y="5358058"/>
            <a:ext cx="2795324" cy="2059311"/>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FE87DAB2-8BA6-4D0D-91DC-5B101CA1D4F8}"/>
              </a:ext>
            </a:extLst>
          </p:cNvPr>
          <p:cNvPicPr>
            <a:picLocks noChangeAspect="1"/>
          </p:cNvPicPr>
          <p:nvPr/>
        </p:nvPicPr>
        <p:blipFill>
          <a:blip r:embed="rId4">
            <a:clrChange>
              <a:clrFrom>
                <a:srgbClr val="00FF00"/>
              </a:clrFrom>
              <a:clrTo>
                <a:srgbClr val="00FF00">
                  <a:alpha val="0"/>
                </a:srgbClr>
              </a:clrTo>
            </a:clrChange>
            <a:duotone>
              <a:schemeClr val="accent3">
                <a:shade val="45000"/>
                <a:satMod val="135000"/>
              </a:schemeClr>
              <a:prstClr val="white"/>
            </a:duotone>
            <a:alphaModFix amt="35000"/>
          </a:blip>
          <a:stretch>
            <a:fillRect/>
          </a:stretch>
        </p:blipFill>
        <p:spPr>
          <a:xfrm>
            <a:off x="5554640" y="3373253"/>
            <a:ext cx="1602784" cy="1663061"/>
          </a:xfrm>
          <a:prstGeom prst="rect">
            <a:avLst/>
          </a:prstGeom>
        </p:spPr>
      </p:pic>
      <p:pic>
        <p:nvPicPr>
          <p:cNvPr id="12" name="Picture 11" descr="Icon&#10;&#10;Description automatically generated">
            <a:extLst>
              <a:ext uri="{FF2B5EF4-FFF2-40B4-BE49-F238E27FC236}">
                <a16:creationId xmlns:a16="http://schemas.microsoft.com/office/drawing/2014/main" id="{F50E823B-58B6-4DFC-A244-14B8FEB5404E}"/>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alphaModFix amt="35000"/>
          </a:blip>
          <a:stretch>
            <a:fillRect/>
          </a:stretch>
        </p:blipFill>
        <p:spPr>
          <a:xfrm>
            <a:off x="3256254" y="4040678"/>
            <a:ext cx="2839746" cy="2954689"/>
          </a:xfrm>
          <a:prstGeom prst="rect">
            <a:avLst/>
          </a:prstGeom>
        </p:spPr>
      </p:pic>
      <p:pic>
        <p:nvPicPr>
          <p:cNvPr id="11" name="Picture 10" descr="Icon&#10;&#10;Description automatically generated">
            <a:extLst>
              <a:ext uri="{FF2B5EF4-FFF2-40B4-BE49-F238E27FC236}">
                <a16:creationId xmlns:a16="http://schemas.microsoft.com/office/drawing/2014/main" id="{21FB38A6-7C11-4471-9DFA-C3142762049B}"/>
              </a:ext>
            </a:extLst>
          </p:cNvPr>
          <p:cNvPicPr>
            <a:picLocks noChangeAspect="1"/>
          </p:cNvPicPr>
          <p:nvPr/>
        </p:nvPicPr>
        <p:blipFill>
          <a:blip r:embed="rId5">
            <a:clrChange>
              <a:clrFrom>
                <a:srgbClr val="00FF00"/>
              </a:clrFrom>
              <a:clrTo>
                <a:srgbClr val="00FF00">
                  <a:alpha val="0"/>
                </a:srgbClr>
              </a:clrTo>
            </a:clrChange>
            <a:duotone>
              <a:schemeClr val="accent3">
                <a:shade val="45000"/>
                <a:satMod val="135000"/>
              </a:schemeClr>
              <a:prstClr val="white"/>
            </a:duotone>
            <a:alphaModFix amt="50000"/>
          </a:blip>
          <a:stretch>
            <a:fillRect/>
          </a:stretch>
        </p:blipFill>
        <p:spPr>
          <a:xfrm>
            <a:off x="2144200" y="4609203"/>
            <a:ext cx="922288" cy="959619"/>
          </a:xfrm>
          <a:prstGeom prst="rect">
            <a:avLst/>
          </a:prstGeom>
        </p:spPr>
      </p:pic>
      <p:pic>
        <p:nvPicPr>
          <p:cNvPr id="9" name="Picture 8" descr="Icon&#10;&#10;Description automatically generated">
            <a:extLst>
              <a:ext uri="{FF2B5EF4-FFF2-40B4-BE49-F238E27FC236}">
                <a16:creationId xmlns:a16="http://schemas.microsoft.com/office/drawing/2014/main" id="{04CFC10A-0358-45FC-9704-E8C2C44C5AC9}"/>
              </a:ext>
            </a:extLst>
          </p:cNvPr>
          <p:cNvPicPr>
            <a:picLocks noChangeAspect="1"/>
          </p:cNvPicPr>
          <p:nvPr/>
        </p:nvPicPr>
        <p:blipFill rotWithShape="1">
          <a:blip r:embed="rId5">
            <a:clrChange>
              <a:clrFrom>
                <a:srgbClr val="00FF00"/>
              </a:clrFrom>
              <a:clrTo>
                <a:srgbClr val="00FF00">
                  <a:alpha val="0"/>
                </a:srgbClr>
              </a:clrTo>
            </a:clrChange>
            <a:alphaModFix amt="35000"/>
            <a:duotone>
              <a:schemeClr val="accent1">
                <a:shade val="45000"/>
                <a:satMod val="135000"/>
              </a:schemeClr>
              <a:prstClr val="white"/>
            </a:duotone>
          </a:blip>
          <a:srcRect l="8352" t="10900" r="9321" b="10099"/>
          <a:stretch/>
        </p:blipFill>
        <p:spPr>
          <a:xfrm>
            <a:off x="-313162" y="-1173923"/>
            <a:ext cx="5384800" cy="5376333"/>
          </a:xfrm>
          <a:prstGeom prst="ellipse">
            <a:avLst/>
          </a:prstGeom>
        </p:spPr>
      </p:pic>
      <p:pic>
        <p:nvPicPr>
          <p:cNvPr id="7" name="Picture 6" descr="A close-up of a tire&#10;&#10;Description automatically generated with medium confidence">
            <a:extLst>
              <a:ext uri="{FF2B5EF4-FFF2-40B4-BE49-F238E27FC236}">
                <a16:creationId xmlns:a16="http://schemas.microsoft.com/office/drawing/2014/main" id="{E1BDB26F-03B1-474A-9A8E-03BD792DEA85}"/>
              </a:ext>
            </a:extLst>
          </p:cNvPr>
          <p:cNvPicPr>
            <a:picLocks noChangeAspect="1"/>
          </p:cNvPicPr>
          <p:nvPr/>
        </p:nvPicPr>
        <p:blipFill>
          <a:blip r:embed="rId6">
            <a:duotone>
              <a:schemeClr val="accent3">
                <a:shade val="45000"/>
                <a:satMod val="135000"/>
              </a:schemeClr>
              <a:prstClr val="white"/>
            </a:duotone>
            <a:alphaModFix amt="50000"/>
          </a:blip>
          <a:stretch>
            <a:fillRect/>
          </a:stretch>
        </p:blipFill>
        <p:spPr>
          <a:xfrm>
            <a:off x="6096000" y="66025"/>
            <a:ext cx="6822017" cy="4815953"/>
          </a:xfrm>
          <a:prstGeom prst="rect">
            <a:avLst/>
          </a:prstGeom>
        </p:spPr>
      </p:pic>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238124" y="653491"/>
            <a:ext cx="6181727" cy="5551018"/>
          </a:xfrm>
        </p:spPr>
        <p:txBody>
          <a:bodyPr>
            <a:normAutofit fontScale="90000"/>
          </a:bodyPr>
          <a:lstStyle/>
          <a:p>
            <a:pPr algn="r"/>
            <a:r>
              <a:rPr lang="en-GB" sz="5400" spc="400" dirty="0">
                <a:solidFill>
                  <a:schemeClr val="bg1"/>
                </a:solidFill>
              </a:rPr>
              <a:t>Utilising</a:t>
            </a:r>
            <a:r>
              <a:rPr lang="en-US" sz="5400" spc="400" dirty="0">
                <a:solidFill>
                  <a:schemeClr val="bg1"/>
                </a:solidFill>
              </a:rPr>
              <a:t> ray marching and signed- distance functions to render a scene of primitives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419850" y="4919091"/>
            <a:ext cx="5534026" cy="1197864"/>
          </a:xfrm>
        </p:spPr>
        <p:txBody>
          <a:bodyPr>
            <a:normAutofit/>
          </a:bodyPr>
          <a:lstStyle/>
          <a:p>
            <a:pPr algn="l">
              <a:spcBef>
                <a:spcPts val="0"/>
              </a:spcBef>
            </a:pPr>
            <a:r>
              <a:rPr lang="en-US" b="1" dirty="0"/>
              <a:t>Anthony Sturdy</a:t>
            </a:r>
          </a:p>
          <a:p>
            <a:pPr algn="l">
              <a:spcBef>
                <a:spcPts val="0"/>
              </a:spcBef>
            </a:pPr>
            <a:r>
              <a:rPr lang="en-US" b="1" dirty="0"/>
              <a:t>18015368</a:t>
            </a:r>
          </a:p>
          <a:p>
            <a:pPr algn="l">
              <a:spcBef>
                <a:spcPts val="0"/>
              </a:spcBef>
            </a:pPr>
            <a:r>
              <a:rPr lang="en-US" b="1" dirty="0"/>
              <a:t>BSc (Hons) Computer Games Programming</a:t>
            </a:r>
          </a:p>
          <a:p>
            <a:pPr algn="l">
              <a:spcBef>
                <a:spcPts val="0"/>
              </a:spcBef>
            </a:pPr>
            <a:r>
              <a:rPr lang="en-US" b="1" dirty="0"/>
              <a:t>Dr. David White &amp; Craig Weightman</a:t>
            </a:r>
          </a:p>
        </p:txBody>
      </p:sp>
      <p:pic>
        <p:nvPicPr>
          <p:cNvPr id="14" name="Picture 13" descr="A picture containing text, businesscard, stationary, envelope&#10;&#10;Description automatically generated">
            <a:extLst>
              <a:ext uri="{FF2B5EF4-FFF2-40B4-BE49-F238E27FC236}">
                <a16:creationId xmlns:a16="http://schemas.microsoft.com/office/drawing/2014/main" id="{AC1A2AE1-DD15-4562-A797-302C6F487180}"/>
              </a:ext>
            </a:extLst>
          </p:cNvPr>
          <p:cNvPicPr>
            <a:picLocks noChangeAspect="1"/>
          </p:cNvPicPr>
          <p:nvPr/>
        </p:nvPicPr>
        <p:blipFill>
          <a:blip r:embed="rId7">
            <a:clrChange>
              <a:clrFrom>
                <a:srgbClr val="00FF00"/>
              </a:clrFrom>
              <a:clrTo>
                <a:srgbClr val="00FF00">
                  <a:alpha val="0"/>
                </a:srgbClr>
              </a:clrTo>
            </a:clrChange>
            <a:alphaModFix amt="35000"/>
            <a:duotone>
              <a:schemeClr val="accent5">
                <a:shade val="45000"/>
                <a:satMod val="135000"/>
              </a:schemeClr>
              <a:prstClr val="white"/>
            </a:duotone>
          </a:blip>
          <a:stretch>
            <a:fillRect/>
          </a:stretch>
        </p:blipFill>
        <p:spPr>
          <a:xfrm>
            <a:off x="-124681" y="4624412"/>
            <a:ext cx="2414930" cy="2524507"/>
          </a:xfrm>
          <a:prstGeom prst="rect">
            <a:avLst/>
          </a:prstGeom>
        </p:spPr>
      </p:pic>
      <p:pic>
        <p:nvPicPr>
          <p:cNvPr id="17" name="Picture 16" descr="Icon&#10;&#10;Description automatically generated">
            <a:extLst>
              <a:ext uri="{FF2B5EF4-FFF2-40B4-BE49-F238E27FC236}">
                <a16:creationId xmlns:a16="http://schemas.microsoft.com/office/drawing/2014/main" id="{0BE004AF-EF2B-4513-BD67-F2AED7428970}"/>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39557"/>
          <a:stretch/>
        </p:blipFill>
        <p:spPr>
          <a:xfrm>
            <a:off x="10126133" y="4578637"/>
            <a:ext cx="1570502" cy="2420751"/>
          </a:xfrm>
          <a:prstGeom prst="rect">
            <a:avLst/>
          </a:prstGeom>
        </p:spPr>
      </p:pic>
    </p:spTree>
    <p:extLst>
      <p:ext uri="{BB962C8B-B14F-4D97-AF65-F5344CB8AC3E}">
        <p14:creationId xmlns:p14="http://schemas.microsoft.com/office/powerpoint/2010/main" val="1147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2.08333E-6 -3.33333E-6 L 0.00287 0.03357 " pathEditMode="relative" rAng="0" ptsTypes="AA">
                                      <p:cBhvr>
                                        <p:cTn id="6" dur="4000" fill="hold"/>
                                        <p:tgtEl>
                                          <p:spTgt spid="14"/>
                                        </p:tgtEl>
                                        <p:attrNameLst>
                                          <p:attrName>ppt_x</p:attrName>
                                          <p:attrName>ppt_y</p:attrName>
                                        </p:attrNameLst>
                                      </p:cBhvr>
                                      <p:rCtr x="143" y="1667"/>
                                    </p:animMotion>
                                  </p:childTnLst>
                                </p:cTn>
                              </p:par>
                              <p:par>
                                <p:cTn id="7" presetID="1" presetClass="path" presetSubtype="0" repeatCount="indefinite" fill="hold" nodeType="withEffect">
                                  <p:stCondLst>
                                    <p:cond delay="0"/>
                                  </p:stCondLst>
                                  <p:childTnLst>
                                    <p:animMotion origin="layout" path="M -0.00586 -0.06319 C 0.0017 -0.06203 0.01107 -0.05578 0.01459 -0.01296 C 0.01393 0.0051 0.01328 0.025 -0.0069 0.02292 C -0.02604 0.02292 -0.03034 0.0088 -0.03073 -0.0199 C -0.03073 -0.04629 -0.01341 -0.06435 -0.00586 -0.06319 Z " pathEditMode="relative" rAng="0" ptsTypes="AAAAA">
                                      <p:cBhvr>
                                        <p:cTn id="8" dur="30000" fill="hold"/>
                                        <p:tgtEl>
                                          <p:spTgt spid="9"/>
                                        </p:tgtEl>
                                        <p:attrNameLst>
                                          <p:attrName>ppt_x</p:attrName>
                                          <p:attrName>ppt_y</p:attrName>
                                        </p:attrNameLst>
                                      </p:cBhvr>
                                      <p:rCtr x="-221" y="4282"/>
                                    </p:animMotion>
                                  </p:childTnLst>
                                </p:cTn>
                              </p:par>
                              <p:par>
                                <p:cTn id="9" presetID="42" presetClass="path" presetSubtype="0" repeatCount="indefinite" accel="50000" decel="50000" autoRev="1" fill="hold" nodeType="withEffect">
                                  <p:stCondLst>
                                    <p:cond delay="0"/>
                                  </p:stCondLst>
                                  <p:childTnLst>
                                    <p:animMotion origin="layout" path="M -3.54167E-6 3.7037E-7 L 0.00925 0.03056 " pathEditMode="relative" rAng="0" ptsTypes="AA">
                                      <p:cBhvr>
                                        <p:cTn id="10" dur="5000" fill="hold"/>
                                        <p:tgtEl>
                                          <p:spTgt spid="12"/>
                                        </p:tgtEl>
                                        <p:attrNameLst>
                                          <p:attrName>ppt_x</p:attrName>
                                          <p:attrName>ppt_y</p:attrName>
                                        </p:attrNameLst>
                                      </p:cBhvr>
                                      <p:rCtr x="456" y="1528"/>
                                    </p:animMotion>
                                  </p:childTnLst>
                                </p:cTn>
                              </p:par>
                              <p:par>
                                <p:cTn id="11" presetID="6" presetClass="emph" presetSubtype="0" repeatCount="indefinite" accel="40000" decel="40000" autoRev="1" fill="hold" nodeType="withEffect">
                                  <p:stCondLst>
                                    <p:cond delay="0"/>
                                  </p:stCondLst>
                                  <p:childTnLst>
                                    <p:animScale>
                                      <p:cBhvr>
                                        <p:cTn id="12" dur="5000" fill="hold"/>
                                        <p:tgtEl>
                                          <p:spTgt spid="11"/>
                                        </p:tgtEl>
                                      </p:cBhvr>
                                      <p:by x="125000" y="125000"/>
                                    </p:animScale>
                                  </p:childTnLst>
                                </p:cTn>
                              </p:par>
                              <p:par>
                                <p:cTn id="13" presetID="8" presetClass="emph" presetSubtype="0" repeatCount="indefinite" accel="50000" decel="50000" autoRev="1" fill="hold" nodeType="withEffect">
                                  <p:stCondLst>
                                    <p:cond delay="0"/>
                                  </p:stCondLst>
                                  <p:childTnLst>
                                    <p:animRot by="900000">
                                      <p:cBhvr>
                                        <p:cTn id="14" dur="10000" fill="hold"/>
                                        <p:tgtEl>
                                          <p:spTgt spid="19"/>
                                        </p:tgtEl>
                                        <p:attrNameLst>
                                          <p:attrName>r</p:attrName>
                                        </p:attrNameLst>
                                      </p:cBhvr>
                                    </p:animRot>
                                  </p:childTnLst>
                                </p:cTn>
                              </p:par>
                              <p:par>
                                <p:cTn id="15" presetID="63" presetClass="path" presetSubtype="0" repeatCount="indefinite" accel="50000" decel="50000" autoRev="1" fill="hold" nodeType="withEffect">
                                  <p:stCondLst>
                                    <p:cond delay="0"/>
                                  </p:stCondLst>
                                  <p:childTnLst>
                                    <p:animMotion origin="layout" path="M -1.875E-6 -1.48148E-6 L 0.0224 0.01273 " pathEditMode="relative" rAng="0" ptsTypes="AA">
                                      <p:cBhvr>
                                        <p:cTn id="16" dur="10000" fill="hold"/>
                                        <p:tgtEl>
                                          <p:spTgt spid="17"/>
                                        </p:tgtEl>
                                        <p:attrNameLst>
                                          <p:attrName>ppt_x</p:attrName>
                                          <p:attrName>ppt_y</p:attrName>
                                        </p:attrNameLst>
                                      </p:cBhvr>
                                      <p:rCtr x="1120" y="625"/>
                                    </p:animMotion>
                                  </p:childTnLst>
                                </p:cTn>
                              </p:par>
                              <p:par>
                                <p:cTn id="17" presetID="63" presetClass="path" presetSubtype="0" repeatCount="indefinite" accel="50000" decel="50000" autoRev="1" fill="hold" nodeType="withEffect">
                                  <p:stCondLst>
                                    <p:cond delay="0"/>
                                  </p:stCondLst>
                                  <p:childTnLst>
                                    <p:animMotion origin="layout" path="M -2.5E-6 1.48148E-6 L 0.0224 0.01273 " pathEditMode="relative" rAng="0" ptsTypes="AA">
                                      <p:cBhvr>
                                        <p:cTn id="18" dur="10000" fill="hold"/>
                                        <p:tgtEl>
                                          <p:spTgt spid="13"/>
                                        </p:tgtEl>
                                        <p:attrNameLst>
                                          <p:attrName>ppt_x</p:attrName>
                                          <p:attrName>ppt_y</p:attrName>
                                        </p:attrNameLst>
                                      </p:cBhvr>
                                      <p:rCtr x="1120" y="625"/>
                                    </p:animMotion>
                                  </p:childTnLst>
                                </p:cTn>
                              </p:par>
                              <p:par>
                                <p:cTn id="19" presetID="26" presetClass="path" presetSubtype="0" repeatCount="indefinite" fill="hold" nodeType="withEffect">
                                  <p:stCondLst>
                                    <p:cond delay="0"/>
                                  </p:stCondLst>
                                  <p:childTnLst>
                                    <p:animMotion origin="layout" path="M 2.5E-6 0 C 2.5E-6 0.00903 0.00638 0.01644 0.01432 0.01644 C 0.02357 0.01644 0.02695 0.0081 0.02838 0.00324 L 0.02982 -0.00347 C 0.03125 -0.00833 0.03489 -0.01644 0.04544 -0.01644 C 0.05208 -0.01644 0.05989 -0.00926 0.05989 0 C 0.05989 0.00903 0.05208 0.01644 0.04544 0.01644 C 0.03489 0.01644 0.03125 0.0081 0.02982 0.00324 L 0.02838 -0.00347 C 0.02695 -0.00833 0.02357 -0.01644 0.01432 -0.01644 C 0.00638 -0.01644 2.5E-6 -0.00926 2.5E-6 0 Z " pathEditMode="relative" rAng="0" ptsTypes="AAAAAAAAAAA">
                                      <p:cBhvr>
                                        <p:cTn id="20" dur="25000" fill="hold"/>
                                        <p:tgtEl>
                                          <p:spTgt spid="21"/>
                                        </p:tgtEl>
                                        <p:attrNameLst>
                                          <p:attrName>ppt_x</p:attrName>
                                          <p:attrName>ppt_y</p:attrName>
                                        </p:attrNameLst>
                                      </p:cBhvr>
                                      <p:rCtr x="29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11</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dirty="0"/>
              <a:t>PowerPoint has tons of themes to give your presentation just the right personality. </a:t>
            </a:r>
          </a:p>
        </p:txBody>
      </p:sp>
    </p:spTree>
    <p:extLst>
      <p:ext uri="{BB962C8B-B14F-4D97-AF65-F5344CB8AC3E}">
        <p14:creationId xmlns:p14="http://schemas.microsoft.com/office/powerpoint/2010/main" val="1403455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a:bodyPr>
          <a:lstStyle/>
          <a:p>
            <a:r>
              <a:rPr lang="en-US" sz="5600" b="1"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pPr marL="342900" indent="-342900">
              <a:buFont typeface="Arial" panose="020B0604020202020204" pitchFamily="34" charset="0"/>
              <a:buChar char="•"/>
            </a:pPr>
            <a:r>
              <a:rPr lang="en-US" dirty="0"/>
              <a:t>Use of ray tracing recently brought to the forefront of real-time rendering.</a:t>
            </a:r>
          </a:p>
          <a:p>
            <a:pPr marL="342900" indent="-342900">
              <a:buFont typeface="Arial" panose="020B0604020202020204" pitchFamily="34" charset="0"/>
              <a:buChar char="•"/>
            </a:pPr>
            <a:r>
              <a:rPr lang="en-US" dirty="0"/>
              <a:t>Ray marching shares many similarities to ray tracing.</a:t>
            </a:r>
          </a:p>
          <a:p>
            <a:pPr marL="342900" indent="-342900">
              <a:buFont typeface="Arial" panose="020B0604020202020204" pitchFamily="34" charset="0"/>
              <a:buChar char="•"/>
            </a:pPr>
            <a:r>
              <a:rPr lang="en-US" dirty="0"/>
              <a:t>Differences:</a:t>
            </a:r>
          </a:p>
          <a:p>
            <a:pPr marL="571500" lvl="1" indent="-342900"/>
            <a:r>
              <a:rPr lang="en-US" dirty="0"/>
              <a:t>Shapes defined by </a:t>
            </a:r>
            <a:r>
              <a:rPr lang="en-US" dirty="0" err="1"/>
              <a:t>maths</a:t>
            </a:r>
            <a:r>
              <a:rPr lang="en-US" dirty="0"/>
              <a:t>.</a:t>
            </a:r>
          </a:p>
          <a:p>
            <a:pPr marL="571500" lvl="1" indent="-342900"/>
            <a:r>
              <a:rPr lang="en-US" dirty="0"/>
              <a:t>Method of finding intersection.</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26/05/2022</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Games technology research project</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13" name="Picture Placeholder 12" descr="Icon&#10;&#10;Description automatically generated">
            <a:extLst>
              <a:ext uri="{FF2B5EF4-FFF2-40B4-BE49-F238E27FC236}">
                <a16:creationId xmlns:a16="http://schemas.microsoft.com/office/drawing/2014/main" id="{C8FB832A-B09A-4945-8ADA-7B1DA46D91C5}"/>
              </a:ext>
            </a:extLst>
          </p:cNvPr>
          <p:cNvPicPr>
            <a:picLocks noGrp="1" noChangeAspect="1"/>
          </p:cNvPicPr>
          <p:nvPr>
            <p:ph type="pic" sz="quarter" idx="13"/>
          </p:nvPr>
        </p:nvPicPr>
        <p:blipFill rotWithShape="1">
          <a:blip r:embed="rId2">
            <a:duotone>
              <a:schemeClr val="accent2">
                <a:shade val="45000"/>
                <a:satMod val="135000"/>
              </a:schemeClr>
              <a:prstClr val="white"/>
            </a:duotone>
          </a:blip>
          <a:srcRect l="8996" t="11116" r="9360" b="10416"/>
          <a:stretch/>
        </p:blipFill>
        <p:spPr>
          <a:xfrm>
            <a:off x="7480540" y="1675045"/>
            <a:ext cx="4266960" cy="4266968"/>
          </a:xfrm>
        </p:spPr>
      </p:pic>
    </p:spTree>
    <p:extLst>
      <p:ext uri="{BB962C8B-B14F-4D97-AF65-F5344CB8AC3E}">
        <p14:creationId xmlns:p14="http://schemas.microsoft.com/office/powerpoint/2010/main" val="365334912"/>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605837" y="0"/>
            <a:ext cx="5174072" cy="6849122"/>
          </a:xfrm>
        </p:spPr>
        <p:txBody>
          <a:bodyPr anchor="ctr">
            <a:normAutofit/>
          </a:bodyPr>
          <a:lstStyle/>
          <a:p>
            <a:r>
              <a:rPr lang="en-US" b="1" dirty="0">
                <a:solidFill>
                  <a:schemeClr val="bg1"/>
                </a:solidFill>
              </a:rPr>
              <a:t>AIM &amp;</a:t>
            </a:r>
            <a:br>
              <a:rPr lang="en-US" b="1" dirty="0">
                <a:solidFill>
                  <a:schemeClr val="bg1"/>
                </a:solidFill>
              </a:rPr>
            </a:br>
            <a:r>
              <a:rPr lang="en-US" b="1" dirty="0">
                <a:solidFill>
                  <a:schemeClr val="bg1"/>
                </a:solidFill>
              </a:rPr>
              <a:t>OBJECTIVES</a:t>
            </a:r>
          </a:p>
        </p:txBody>
      </p:sp>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F7BD6B4-5401-4745-83F6-BDA46B7A969B}"/>
              </a:ext>
            </a:extLst>
          </p:cNvPr>
          <p:cNvSpPr>
            <a:spLocks noGrp="1"/>
          </p:cNvSpPr>
          <p:nvPr>
            <p:ph idx="1"/>
          </p:nvPr>
        </p:nvSpPr>
        <p:spPr>
          <a:xfrm>
            <a:off x="6096000" y="492842"/>
            <a:ext cx="5257791" cy="1364071"/>
          </a:xfrm>
        </p:spPr>
        <p:txBody>
          <a:bodyPr anchor="t">
            <a:normAutofit/>
          </a:bodyPr>
          <a:lstStyle/>
          <a:p>
            <a:pPr marL="0" indent="0" algn="jus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research aims to explore the areas needed to produce a rendering engine that utilises ray marching as a method of rendering a 3D scene and to take advantage of the characteristics of ray marching to achieve various visual effects.</a:t>
            </a:r>
          </a:p>
          <a:p>
            <a:pPr marL="0" indent="0" algn="just">
              <a:buNone/>
            </a:pPr>
            <a:endParaRPr lang="en-GB" sz="18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3</a:t>
            </a:fld>
            <a:endParaRPr lang="en-US" b="1" cap="all" spc="100">
              <a:solidFill>
                <a:schemeClr val="accent2"/>
              </a:solidFill>
            </a:endParaRP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81FFD87D-D78B-483B-8E16-E3E0D25EA24F}"/>
              </a:ext>
            </a:extLst>
          </p:cNvPr>
          <p:cNvSpPr txBox="1">
            <a:spLocks/>
          </p:cNvSpPr>
          <p:nvPr/>
        </p:nvSpPr>
        <p:spPr>
          <a:xfrm>
            <a:off x="6096008" y="1986666"/>
            <a:ext cx="5257792" cy="9455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1</a:t>
            </a:r>
          </a:p>
          <a:p>
            <a:pPr marL="0" indent="0">
              <a:buNone/>
            </a:pPr>
            <a:r>
              <a:rPr lang="en-GB" sz="1800" dirty="0">
                <a:latin typeface="Calibri" panose="020F0502020204030204" pitchFamily="34" charset="0"/>
                <a:ea typeface="Calibri" panose="020F0502020204030204" pitchFamily="34" charset="0"/>
                <a:cs typeface="Times New Roman" panose="02020603050405020304" pitchFamily="18" charset="0"/>
              </a:rPr>
              <a:t>Develop</a:t>
            </a:r>
            <a:r>
              <a:rPr lang="en-GB" sz="1800" dirty="0">
                <a:effectLst/>
                <a:latin typeface="Calibri" panose="020F0502020204030204" pitchFamily="34" charset="0"/>
                <a:ea typeface="Calibri" panose="020F0502020204030204" pitchFamily="34" charset="0"/>
                <a:cs typeface="Times New Roman" panose="02020603050405020304" pitchFamily="18" charset="0"/>
              </a:rPr>
              <a:t> performant, real-time ray marching renderer.</a:t>
            </a:r>
          </a:p>
        </p:txBody>
      </p:sp>
      <p:sp>
        <p:nvSpPr>
          <p:cNvPr id="23" name="Content Placeholder 2">
            <a:extLst>
              <a:ext uri="{FF2B5EF4-FFF2-40B4-BE49-F238E27FC236}">
                <a16:creationId xmlns:a16="http://schemas.microsoft.com/office/drawing/2014/main" id="{DF71BC75-960E-4BE6-8F9C-7348998E7101}"/>
              </a:ext>
            </a:extLst>
          </p:cNvPr>
          <p:cNvSpPr txBox="1">
            <a:spLocks/>
          </p:cNvSpPr>
          <p:nvPr/>
        </p:nvSpPr>
        <p:spPr>
          <a:xfrm>
            <a:off x="6096008" y="2930696"/>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2</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Implement rendering effects only viable in real-time with ray marching.</a:t>
            </a:r>
          </a:p>
        </p:txBody>
      </p:sp>
      <p:sp>
        <p:nvSpPr>
          <p:cNvPr id="25" name="Content Placeholder 2">
            <a:extLst>
              <a:ext uri="{FF2B5EF4-FFF2-40B4-BE49-F238E27FC236}">
                <a16:creationId xmlns:a16="http://schemas.microsoft.com/office/drawing/2014/main" id="{9D1BE1A9-67DE-4A70-B7BD-FA77C5F8D4E3}"/>
              </a:ext>
            </a:extLst>
          </p:cNvPr>
          <p:cNvSpPr txBox="1">
            <a:spLocks/>
          </p:cNvSpPr>
          <p:nvPr/>
        </p:nvSpPr>
        <p:spPr>
          <a:xfrm>
            <a:off x="6096008" y="4102067"/>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3</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Various visual effects typically associated with ray-based rendering.</a:t>
            </a:r>
          </a:p>
        </p:txBody>
      </p:sp>
      <p:sp>
        <p:nvSpPr>
          <p:cNvPr id="26" name="Content Placeholder 2">
            <a:extLst>
              <a:ext uri="{FF2B5EF4-FFF2-40B4-BE49-F238E27FC236}">
                <a16:creationId xmlns:a16="http://schemas.microsoft.com/office/drawing/2014/main" id="{8855BE99-188E-4CCD-A5F6-C9F06133FDEC}"/>
              </a:ext>
            </a:extLst>
          </p:cNvPr>
          <p:cNvSpPr txBox="1">
            <a:spLocks/>
          </p:cNvSpPr>
          <p:nvPr/>
        </p:nvSpPr>
        <p:spPr>
          <a:xfrm>
            <a:off x="6096008" y="5270460"/>
            <a:ext cx="5257792" cy="116294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4</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An engine framework surrounding the renderer, providing a graphical user interface for users to control objects within the scene.</a:t>
            </a:r>
          </a:p>
        </p:txBody>
      </p:sp>
    </p:spTree>
    <p:extLst>
      <p:ext uri="{BB962C8B-B14F-4D97-AF65-F5344CB8AC3E}">
        <p14:creationId xmlns:p14="http://schemas.microsoft.com/office/powerpoint/2010/main" val="783914445"/>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600" b="1" dirty="0"/>
              <a:t>BACKGROUND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p:txBody>
          <a:bodyPr/>
          <a:lstStyle/>
          <a:p>
            <a:pPr marL="0" indent="0">
              <a:buNone/>
            </a:pPr>
            <a:r>
              <a:rPr lang="en-US" dirty="0"/>
              <a:t>Ray-based rendering is computationally expensive compared to other traditional rendering techniques such as rasterisatiton. Ensuring the project remains performant, and real-time, would prove the biggest challenge for this project.</a:t>
            </a:r>
          </a:p>
          <a:p>
            <a:pPr marL="0" indent="0">
              <a:buNone/>
            </a:pPr>
            <a:endParaRPr lang="en-US" dirty="0"/>
          </a:p>
          <a:p>
            <a:r>
              <a:rPr lang="en-US" dirty="0"/>
              <a:t>Allow user to add/remove/modify objects.</a:t>
            </a:r>
          </a:p>
          <a:p>
            <a:r>
              <a:rPr lang="en-US" dirty="0"/>
              <a:t>Allow for custom object shapes (SDFs).</a:t>
            </a:r>
          </a:p>
          <a:p>
            <a:r>
              <a:rPr lang="en-US" dirty="0"/>
              <a:t>Provide a variety of visual effects.</a:t>
            </a:r>
          </a:p>
          <a:p>
            <a:r>
              <a:rPr lang="en-US" dirty="0"/>
              <a:t>Avoid limiting the user.</a:t>
            </a:r>
            <a:endParaRPr lang="en-GB" dirty="0"/>
          </a:p>
        </p:txBody>
      </p:sp>
    </p:spTree>
    <p:extLst>
      <p:ext uri="{BB962C8B-B14F-4D97-AF65-F5344CB8AC3E}">
        <p14:creationId xmlns:p14="http://schemas.microsoft.com/office/powerpoint/2010/main" val="277827655"/>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03775" y="1106007"/>
            <a:ext cx="10550025" cy="1182927"/>
          </a:xfrm>
        </p:spPr>
        <p:txBody>
          <a:bodyPr anchor="b">
            <a:normAutofit/>
          </a:bodyPr>
          <a:lstStyle/>
          <a:p>
            <a:r>
              <a:rPr lang="en-US" sz="5600" b="1" dirty="0"/>
              <a:t>RESEARCH METHODOLOGY</a:t>
            </a:r>
          </a:p>
        </p:txBody>
      </p:sp>
      <p:cxnSp>
        <p:nvCxnSpPr>
          <p:cNvPr id="23" name="Straight Connector 1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graphicFrame>
        <p:nvGraphicFramePr>
          <p:cNvPr id="2" name="Table 4">
            <a:extLst>
              <a:ext uri="{FF2B5EF4-FFF2-40B4-BE49-F238E27FC236}">
                <a16:creationId xmlns:a16="http://schemas.microsoft.com/office/drawing/2014/main" id="{68BA7E4C-9629-4D68-82B6-A41C4BE9B9C0}"/>
              </a:ext>
            </a:extLst>
          </p:cNvPr>
          <p:cNvGraphicFramePr>
            <a:graphicFrameLocks noGrp="1"/>
          </p:cNvGraphicFramePr>
          <p:nvPr>
            <p:ph idx="1"/>
            <p:extLst>
              <p:ext uri="{D42A27DB-BD31-4B8C-83A1-F6EECF244321}">
                <p14:modId xmlns:p14="http://schemas.microsoft.com/office/powerpoint/2010/main" val="1022437279"/>
              </p:ext>
            </p:extLst>
          </p:nvPr>
        </p:nvGraphicFramePr>
        <p:xfrm>
          <a:off x="803775" y="2414865"/>
          <a:ext cx="10160233" cy="3804959"/>
        </p:xfrm>
        <a:graphic>
          <a:graphicData uri="http://schemas.openxmlformats.org/drawingml/2006/table">
            <a:tbl>
              <a:tblPr firstRow="1" bandRow="1">
                <a:tableStyleId>{5C22544A-7EE6-4342-B048-85BDC9FD1C3A}</a:tableStyleId>
              </a:tblPr>
              <a:tblGrid>
                <a:gridCol w="5083759">
                  <a:extLst>
                    <a:ext uri="{9D8B030D-6E8A-4147-A177-3AD203B41FA5}">
                      <a16:colId xmlns:a16="http://schemas.microsoft.com/office/drawing/2014/main" val="1283291313"/>
                    </a:ext>
                  </a:extLst>
                </a:gridCol>
                <a:gridCol w="5076474">
                  <a:extLst>
                    <a:ext uri="{9D8B030D-6E8A-4147-A177-3AD203B41FA5}">
                      <a16:colId xmlns:a16="http://schemas.microsoft.com/office/drawing/2014/main" val="2692153633"/>
                    </a:ext>
                  </a:extLst>
                </a:gridCol>
              </a:tblGrid>
              <a:tr h="3804959">
                <a:tc>
                  <a:txBody>
                    <a:bodyPr/>
                    <a:lstStyle/>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WATERFALL</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Linear</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Prevents scope becoming out-of-proportion</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KANBAN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Flexible</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Allows for iteration and simultaneous feature development</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SCRUM</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Keeps team aligned</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Promotes iterative development</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SCRUMBAN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Combines advantages of Scrum and Kanban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Short sprints provide flexibility</a:t>
                      </a:r>
                    </a:p>
                  </a:txBody>
                  <a:tcPr>
                    <a:lnL w="12700" cmpd="sng">
                      <a:noFill/>
                    </a:lnL>
                    <a:lnR w="6350" cap="flat" cmpd="sng" algn="ctr">
                      <a:solidFill>
                        <a:schemeClr val="accent1">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en-GB" b="0" dirty="0">
                          <a:solidFill>
                            <a:schemeClr val="tx1"/>
                          </a:solidFill>
                          <a:latin typeface="Calibri" panose="020F0502020204030204" pitchFamily="34" charset="0"/>
                          <a:cs typeface="Calibri" panose="020F0502020204030204" pitchFamily="34" charset="0"/>
                        </a:rPr>
                        <a:t>The methodology chosen for this project is Kanban, for the flexibility offered with the ability to research and develop tasks simultaneously.</a:t>
                      </a:r>
                    </a:p>
                    <a:p>
                      <a:endParaRPr lang="en-GB" b="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Waterfall was too restrictive due to the linearity of the methodology.</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Scrum is most-effective when used in a team.</a:t>
                      </a:r>
                    </a:p>
                    <a:p>
                      <a:pPr marL="285750" indent="-285750">
                        <a:buFont typeface="Arial" panose="020B0604020202020204" pitchFamily="34" charset="0"/>
                        <a:buChar char="•"/>
                      </a:pPr>
                      <a:r>
                        <a:rPr lang="en-GB" b="0" dirty="0" err="1">
                          <a:solidFill>
                            <a:schemeClr val="tx1"/>
                          </a:solidFill>
                          <a:latin typeface="Calibri" panose="020F0502020204030204" pitchFamily="34" charset="0"/>
                          <a:cs typeface="Calibri" panose="020F0502020204030204" pitchFamily="34" charset="0"/>
                        </a:rPr>
                        <a:t>Scrumban</a:t>
                      </a:r>
                      <a:r>
                        <a:rPr lang="en-GB" b="0" dirty="0">
                          <a:solidFill>
                            <a:schemeClr val="tx1"/>
                          </a:solidFill>
                          <a:latin typeface="Calibri" panose="020F0502020204030204" pitchFamily="34" charset="0"/>
                          <a:cs typeface="Calibri" panose="020F0502020204030204" pitchFamily="34" charset="0"/>
                        </a:rPr>
                        <a:t> would also be unsuitable as it is most-effective when used in a team.</a:t>
                      </a:r>
                    </a:p>
                  </a:txBody>
                  <a:tcPr>
                    <a:lnL w="6350" cap="flat" cmpd="sng" algn="ctr">
                      <a:solidFill>
                        <a:schemeClr val="accent1">
                          <a:lumMod val="75000"/>
                        </a:schemeClr>
                      </a:solid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0881397"/>
                  </a:ext>
                </a:extLst>
              </a:tr>
            </a:tbl>
          </a:graphicData>
        </a:graphic>
      </p:graphicFrame>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5</a:t>
            </a:fld>
            <a:endParaRPr lang="en-US" b="1" cap="all" spc="100">
              <a:solidFill>
                <a:schemeClr val="accent2"/>
              </a:solidFill>
            </a:endParaRPr>
          </a:p>
        </p:txBody>
      </p:sp>
    </p:spTree>
    <p:extLst>
      <p:ext uri="{BB962C8B-B14F-4D97-AF65-F5344CB8AC3E}">
        <p14:creationId xmlns:p14="http://schemas.microsoft.com/office/powerpoint/2010/main" val="868981592"/>
      </p:ext>
    </p:extLst>
  </p:cSld>
  <p:clrMapOvr>
    <a:masterClrMapping/>
  </p:clrMapOvr>
  <mc:AlternateContent xmlns:mc="http://schemas.openxmlformats.org/markup-compatibility/2006">
    <mc:Choice xmlns:p14="http://schemas.microsoft.com/office/powerpoint/2010/main" Requires="p14">
      <p:transition spd="med">
        <p14:pan dir="u"/>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BF2F9D-983F-4E90-827D-5A23216D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5846617" y="381935"/>
            <a:ext cx="5366040" cy="2344840"/>
          </a:xfrm>
        </p:spPr>
        <p:txBody>
          <a:bodyPr anchor="b">
            <a:normAutofit/>
          </a:bodyPr>
          <a:lstStyle/>
          <a:p>
            <a:r>
              <a:rPr lang="en-US" sz="5600" b="1" dirty="0"/>
              <a:t>PROJECT PLAN</a:t>
            </a:r>
          </a:p>
        </p:txBody>
      </p:sp>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5846617" y="3175552"/>
            <a:ext cx="5366041" cy="2809114"/>
          </a:xfrm>
        </p:spPr>
        <p:txBody>
          <a:bodyPr anchor="t">
            <a:normAutofit/>
          </a:bodyPr>
          <a:lstStyle/>
          <a:p>
            <a:pPr marL="0" indent="0">
              <a:buNone/>
            </a:pPr>
            <a:r>
              <a:rPr lang="en-GB" sz="1800" dirty="0"/>
              <a:t>Gantt chart was used to plan the time taken for each feature.</a:t>
            </a:r>
          </a:p>
          <a:p>
            <a:pPr marL="0" indent="0">
              <a:buNone/>
            </a:pPr>
            <a:r>
              <a:rPr lang="en-GB" sz="1800" dirty="0"/>
              <a:t>Some features were able to be researched and/or developed simultaneously.</a:t>
            </a:r>
          </a:p>
          <a:p>
            <a:pPr marL="0" indent="0">
              <a:buNone/>
            </a:pPr>
            <a:r>
              <a:rPr lang="en-GB" sz="1800" dirty="0"/>
              <a:t>Towards the end of the project, larger features or report sections were allotted more time.</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6</a:t>
            </a:fld>
            <a:endParaRPr lang="en-US" b="1" cap="all" spc="100">
              <a:solidFill>
                <a:schemeClr val="accent2"/>
              </a:solidFill>
            </a:endParaRPr>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gradFill>
              <a:gsLst>
                <a:gs pos="0">
                  <a:schemeClr val="accent2"/>
                </a:gs>
                <a:gs pos="100000">
                  <a:schemeClr val="accent4"/>
                </a:gs>
              </a:gsLst>
              <a:lin ang="5400000" scaled="1"/>
            </a:gra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3E56762-4925-45CC-B2E0-FB2E53728669}"/>
              </a:ext>
            </a:extLst>
          </p:cNvPr>
          <p:cNvPicPr>
            <a:picLocks noChangeAspect="1"/>
          </p:cNvPicPr>
          <p:nvPr/>
        </p:nvPicPr>
        <p:blipFill>
          <a:blip r:embed="rId3"/>
          <a:stretch>
            <a:fillRect/>
          </a:stretch>
        </p:blipFill>
        <p:spPr>
          <a:xfrm>
            <a:off x="232263" y="2000592"/>
            <a:ext cx="3179736" cy="2526913"/>
          </a:xfrm>
          <a:prstGeom prst="rect">
            <a:avLst/>
          </a:prstGeom>
        </p:spPr>
      </p:pic>
      <p:pic>
        <p:nvPicPr>
          <p:cNvPr id="8" name="Picture 7">
            <a:extLst>
              <a:ext uri="{FF2B5EF4-FFF2-40B4-BE49-F238E27FC236}">
                <a16:creationId xmlns:a16="http://schemas.microsoft.com/office/drawing/2014/main" id="{8FE7E12D-D5F8-479E-A205-B9C3A84A2A3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186270" y="4226713"/>
            <a:ext cx="3482487" cy="1188545"/>
          </a:xfrm>
          <a:prstGeom prst="rect">
            <a:avLst/>
          </a:prstGeom>
        </p:spPr>
      </p:pic>
      <p:pic>
        <p:nvPicPr>
          <p:cNvPr id="23" name="Picture 22">
            <a:extLst>
              <a:ext uri="{FF2B5EF4-FFF2-40B4-BE49-F238E27FC236}">
                <a16:creationId xmlns:a16="http://schemas.microsoft.com/office/drawing/2014/main" id="{9B61C491-18B7-4AD9-A238-B328AA31E396}"/>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blip>
          <a:srcRect/>
          <a:stretch/>
        </p:blipFill>
        <p:spPr>
          <a:xfrm>
            <a:off x="3815638" y="2278426"/>
            <a:ext cx="1449479" cy="1515250"/>
          </a:xfrm>
          <a:prstGeom prst="rect">
            <a:avLst/>
          </a:prstGeom>
        </p:spPr>
      </p:pic>
      <p:pic>
        <p:nvPicPr>
          <p:cNvPr id="25" name="Picture 24" descr="Shape&#10;&#10;Description automatically generated with medium confidence">
            <a:extLst>
              <a:ext uri="{FF2B5EF4-FFF2-40B4-BE49-F238E27FC236}">
                <a16:creationId xmlns:a16="http://schemas.microsoft.com/office/drawing/2014/main" id="{D9240EDA-4094-45EA-A9D7-03F12F8B8063}"/>
              </a:ext>
            </a:extLst>
          </p:cNvPr>
          <p:cNvPicPr>
            <a:picLocks noChangeAspect="1"/>
          </p:cNvPicPr>
          <p:nvPr/>
        </p:nvPicPr>
        <p:blipFill>
          <a:blip r:embed="rId6">
            <a:clrChange>
              <a:clrFrom>
                <a:srgbClr val="00FF00"/>
              </a:clrFrom>
              <a:clrTo>
                <a:srgbClr val="00FF00">
                  <a:alpha val="0"/>
                </a:srgbClr>
              </a:clrTo>
            </a:clrChange>
            <a:duotone>
              <a:schemeClr val="accent4">
                <a:shade val="45000"/>
                <a:satMod val="135000"/>
              </a:schemeClr>
              <a:prstClr val="white"/>
            </a:duotone>
          </a:blip>
          <a:stretch>
            <a:fillRect/>
          </a:stretch>
        </p:blipFill>
        <p:spPr>
          <a:xfrm>
            <a:off x="802503" y="5049679"/>
            <a:ext cx="1019628" cy="1057973"/>
          </a:xfrm>
          <a:prstGeom prst="rect">
            <a:avLst/>
          </a:prstGeom>
        </p:spPr>
      </p:pic>
    </p:spTree>
    <p:extLst>
      <p:ext uri="{BB962C8B-B14F-4D97-AF65-F5344CB8AC3E}">
        <p14:creationId xmlns:p14="http://schemas.microsoft.com/office/powerpoint/2010/main" val="2023015753"/>
      </p:ext>
    </p:extLst>
  </p:cSld>
  <p:clrMapOvr>
    <a:masterClrMapping/>
  </p:clrMapOvr>
  <mc:AlternateContent xmlns:mc="http://schemas.openxmlformats.org/markup-compatibility/2006">
    <mc:Choice xmlns:p14="http://schemas.microsoft.com/office/powerpoint/2010/main" Requires="p14">
      <p:transition spd="med">
        <p14:pan dir="u"/>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81934"/>
            <a:ext cx="5257801" cy="5181523"/>
          </a:xfrm>
        </p:spPr>
        <p:txBody>
          <a:bodyPr anchor="b">
            <a:normAutofit/>
          </a:bodyPr>
          <a:lstStyle/>
          <a:p>
            <a:r>
              <a:rPr lang="en-US" sz="7200" b="1" dirty="0"/>
              <a:t>ANALYSIS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7229042" y="698644"/>
            <a:ext cx="3998724" cy="5294604"/>
          </a:xfrm>
        </p:spPr>
        <p:txBody>
          <a:bodyPr anchor="b">
            <a:normAutofit/>
          </a:bodyPr>
          <a:lstStyle/>
          <a:p>
            <a:pPr marL="0" indent="0">
              <a:buNone/>
            </a:pPr>
            <a:r>
              <a:rPr lang="en-GB" sz="1800" b="1" dirty="0"/>
              <a:t>PLATFORM</a:t>
            </a:r>
          </a:p>
          <a:p>
            <a:pPr marL="0" indent="0">
              <a:buNone/>
            </a:pPr>
            <a:r>
              <a:rPr lang="en-GB" sz="1800" dirty="0">
                <a:latin typeface="Calibri" panose="020F0502020204030204" pitchFamily="34" charset="0"/>
                <a:cs typeface="Calibri" panose="020F0502020204030204" pitchFamily="34" charset="0"/>
              </a:rPr>
              <a:t>Unity, DirectX 11, Vulkan</a:t>
            </a:r>
          </a:p>
          <a:p>
            <a:pPr marL="0" indent="0">
              <a:buNone/>
            </a:pPr>
            <a:r>
              <a:rPr lang="en-GB" sz="1800" b="1" dirty="0"/>
              <a:t>PLANNING</a:t>
            </a:r>
          </a:p>
          <a:p>
            <a:pPr marL="0" indent="0">
              <a:buNone/>
            </a:pPr>
            <a:r>
              <a:rPr lang="en-GB" sz="1800" dirty="0">
                <a:latin typeface="Calibri" panose="020F0502020204030204" pitchFamily="34" charset="0"/>
                <a:cs typeface="Calibri" panose="020F0502020204030204" pitchFamily="34" charset="0"/>
              </a:rPr>
              <a:t>Trello, Microsoft Planner, GitHub Projects</a:t>
            </a:r>
          </a:p>
          <a:p>
            <a:pPr marL="0" indent="0">
              <a:buNone/>
            </a:pPr>
            <a:r>
              <a:rPr lang="en-GB" sz="1800" b="1" dirty="0"/>
              <a:t>IDE</a:t>
            </a:r>
          </a:p>
          <a:p>
            <a:pPr marL="0" indent="0">
              <a:buNone/>
            </a:pPr>
            <a:r>
              <a:rPr lang="en-GB" sz="1800" dirty="0">
                <a:latin typeface="Calibri" panose="020F0502020204030204" pitchFamily="34" charset="0"/>
                <a:cs typeface="Calibri" panose="020F0502020204030204" pitchFamily="34" charset="0"/>
              </a:rPr>
              <a:t>Visual Studio 2022, </a:t>
            </a:r>
            <a:r>
              <a:rPr lang="en-GB" sz="1800" dirty="0" err="1">
                <a:latin typeface="Calibri" panose="020F0502020204030204" pitchFamily="34" charset="0"/>
                <a:cs typeface="Calibri" panose="020F0502020204030204" pitchFamily="34" charset="0"/>
              </a:rPr>
              <a:t>CLion</a:t>
            </a:r>
            <a:r>
              <a:rPr lang="en-GB" sz="1800" dirty="0">
                <a:latin typeface="Calibri" panose="020F0502020204030204" pitchFamily="34" charset="0"/>
                <a:cs typeface="Calibri" panose="020F0502020204030204" pitchFamily="34" charset="0"/>
              </a:rPr>
              <a:t>, Code::Blocks</a:t>
            </a:r>
          </a:p>
          <a:p>
            <a:pPr marL="0" indent="0">
              <a:buNone/>
            </a:pPr>
            <a:r>
              <a:rPr lang="en-GB" sz="1800" b="1" dirty="0"/>
              <a:t>VERSION CONTROL</a:t>
            </a:r>
          </a:p>
          <a:p>
            <a:pPr marL="0" indent="0">
              <a:buNone/>
            </a:pPr>
            <a:r>
              <a:rPr lang="en-GB" sz="1800" dirty="0">
                <a:latin typeface="Calibri" panose="020F0502020204030204" pitchFamily="34" charset="0"/>
                <a:cs typeface="Calibri" panose="020F0502020204030204" pitchFamily="34" charset="0"/>
              </a:rPr>
              <a:t>Git, Subversion (SVN), Mercurial</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7</a:t>
            </a:fld>
            <a:endParaRPr lang="en-US" b="1" cap="all" spc="100">
              <a:solidFill>
                <a:schemeClr val="accent2"/>
              </a:solidFill>
            </a:endParaRPr>
          </a:p>
        </p:txBody>
      </p:sp>
      <p:pic>
        <p:nvPicPr>
          <p:cNvPr id="5" name="Picture 4" descr="Graphical user interface, icon&#10;&#10;Description automatically generated">
            <a:extLst>
              <a:ext uri="{FF2B5EF4-FFF2-40B4-BE49-F238E27FC236}">
                <a16:creationId xmlns:a16="http://schemas.microsoft.com/office/drawing/2014/main" id="{C9DE7165-E541-40B3-AB59-5D25B8A5BE72}"/>
              </a:ext>
            </a:extLst>
          </p:cNvPr>
          <p:cNvPicPr>
            <a:picLocks noChangeAspect="1"/>
          </p:cNvPicPr>
          <p:nvPr/>
        </p:nvPicPr>
        <p:blipFill rotWithShape="1">
          <a:blip r:embed="rId2">
            <a:duotone>
              <a:schemeClr val="accent3">
                <a:shade val="45000"/>
                <a:satMod val="135000"/>
              </a:schemeClr>
              <a:prstClr val="white"/>
            </a:duotone>
          </a:blip>
          <a:srcRect l="10499" t="8205" r="11491" b="13785"/>
          <a:stretch/>
        </p:blipFill>
        <p:spPr>
          <a:xfrm>
            <a:off x="1187552" y="491636"/>
            <a:ext cx="1138225" cy="1138225"/>
          </a:xfrm>
          <a:prstGeom prst="ellipse">
            <a:avLst/>
          </a:prstGeom>
        </p:spPr>
      </p:pic>
      <p:pic>
        <p:nvPicPr>
          <p:cNvPr id="1028" name="Picture 4" descr="Trello, logo Icon in Social Colored Icons">
            <a:extLst>
              <a:ext uri="{FF2B5EF4-FFF2-40B4-BE49-F238E27FC236}">
                <a16:creationId xmlns:a16="http://schemas.microsoft.com/office/drawing/2014/main" id="{418A8B06-95C4-4279-9654-C8D5BD7F35B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96" y="1064285"/>
            <a:ext cx="933700" cy="933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sual studio - Free logo icons">
            <a:extLst>
              <a:ext uri="{FF2B5EF4-FFF2-40B4-BE49-F238E27FC236}">
                <a16:creationId xmlns:a16="http://schemas.microsoft.com/office/drawing/2014/main" id="{A01E9A85-A7DB-4133-A9F1-A3B9A595E663}"/>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9622" y="1193087"/>
            <a:ext cx="1918385" cy="19183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logo git icon svg eps png psd ai logo vector color free - el fonts  vectors">
            <a:extLst>
              <a:ext uri="{FF2B5EF4-FFF2-40B4-BE49-F238E27FC236}">
                <a16:creationId xmlns:a16="http://schemas.microsoft.com/office/drawing/2014/main" id="{D32FEA2D-C625-4193-8B53-B2CD0959401B}"/>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6886" y="2237148"/>
            <a:ext cx="1318320" cy="1318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E3998CC-229E-4F67-891E-19EA5DEF6801}"/>
              </a:ext>
            </a:extLst>
          </p:cNvPr>
          <p:cNvPicPr>
            <a:picLocks noChangeAspect="1"/>
          </p:cNvPicPr>
          <p:nvPr/>
        </p:nvPicPr>
        <p:blipFill>
          <a:blip r:embed="rId6">
            <a:duotone>
              <a:schemeClr val="accent2">
                <a:shade val="45000"/>
                <a:satMod val="135000"/>
              </a:schemeClr>
              <a:prstClr val="white"/>
            </a:duotone>
          </a:blip>
          <a:stretch>
            <a:fillRect/>
          </a:stretch>
        </p:blipFill>
        <p:spPr>
          <a:xfrm>
            <a:off x="554097" y="2669628"/>
            <a:ext cx="1771680" cy="1771680"/>
          </a:xfrm>
          <a:prstGeom prst="rect">
            <a:avLst/>
          </a:prstGeom>
        </p:spPr>
      </p:pic>
      <p:pic>
        <p:nvPicPr>
          <p:cNvPr id="1036" name="Picture 12" descr="New Unity logo found in the latest 2021.2 beta : r/Unity3D">
            <a:extLst>
              <a:ext uri="{FF2B5EF4-FFF2-40B4-BE49-F238E27FC236}">
                <a16:creationId xmlns:a16="http://schemas.microsoft.com/office/drawing/2014/main" id="{4B658599-BCF0-46D0-9337-D677013A30AC}"/>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509" t="7509" r="7509" b="7509"/>
          <a:stretch/>
        </p:blipFill>
        <p:spPr bwMode="auto">
          <a:xfrm>
            <a:off x="3355711" y="3056588"/>
            <a:ext cx="908803" cy="908803"/>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414D08A-868E-4F74-96EA-A832BFB0CAD4}"/>
              </a:ext>
            </a:extLst>
          </p:cNvPr>
          <p:cNvPicPr>
            <a:picLocks noChangeAspect="1"/>
          </p:cNvPicPr>
          <p:nvPr/>
        </p:nvPicPr>
        <p:blipFill>
          <a:blip r:embed="rId8">
            <a:duotone>
              <a:schemeClr val="accent5">
                <a:shade val="45000"/>
                <a:satMod val="135000"/>
              </a:schemeClr>
              <a:prstClr val="white"/>
            </a:duotone>
          </a:blip>
          <a:stretch>
            <a:fillRect/>
          </a:stretch>
        </p:blipFill>
        <p:spPr>
          <a:xfrm>
            <a:off x="2480085" y="3183738"/>
            <a:ext cx="644767" cy="644767"/>
          </a:xfrm>
          <a:prstGeom prst="rect">
            <a:avLst/>
          </a:prstGeom>
        </p:spPr>
      </p:pic>
      <p:pic>
        <p:nvPicPr>
          <p:cNvPr id="1038" name="Picture 14" descr="Planner - Connectors | Microsoft Docs">
            <a:extLst>
              <a:ext uri="{FF2B5EF4-FFF2-40B4-BE49-F238E27FC236}">
                <a16:creationId xmlns:a16="http://schemas.microsoft.com/office/drawing/2014/main" id="{05CBE0F3-6756-4938-84AC-EF74A91FAD9F}"/>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6404" y="1910345"/>
            <a:ext cx="700970" cy="700970"/>
          </a:xfrm>
          <a:prstGeom prst="ellipse">
            <a:avLst/>
          </a:prstGeom>
          <a:noFill/>
          <a:extLst>
            <a:ext uri="{909E8E84-426E-40DD-AFC4-6F175D3DCCD1}">
              <a14:hiddenFill xmlns:a14="http://schemas.microsoft.com/office/drawing/2010/main">
                <a:solidFill>
                  <a:srgbClr val="FFFFFF"/>
                </a:solidFill>
              </a14:hiddenFill>
            </a:ext>
          </a:extLst>
        </p:spPr>
      </p:pic>
      <p:pic>
        <p:nvPicPr>
          <p:cNvPr id="1040" name="Picture 16" descr="Github Logo - Free social media icons">
            <a:extLst>
              <a:ext uri="{FF2B5EF4-FFF2-40B4-BE49-F238E27FC236}">
                <a16:creationId xmlns:a16="http://schemas.microsoft.com/office/drawing/2014/main" id="{26C9C281-C11F-4E38-97D6-9B7FC1689DEC}"/>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8819" y="717230"/>
            <a:ext cx="595899" cy="59589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82090B1F-D510-4CE9-A370-5081BA3D41AF}"/>
              </a:ext>
            </a:extLst>
          </p:cNvPr>
          <p:cNvPicPr>
            <a:picLocks noChangeAspect="1" noChangeArrowheads="1"/>
          </p:cNvPicPr>
          <p:nvPr/>
        </p:nvPicPr>
        <p:blipFill rotWithShape="1">
          <a:blip r:embed="rId11">
            <a:duotone>
              <a:schemeClr val="accent4">
                <a:shade val="45000"/>
                <a:satMod val="135000"/>
              </a:schemeClr>
              <a:prstClr val="white"/>
            </a:duotone>
            <a:extLst>
              <a:ext uri="{28A0092B-C50C-407E-A947-70E740481C1C}">
                <a14:useLocalDpi xmlns:a14="http://schemas.microsoft.com/office/drawing/2010/main" val="0"/>
              </a:ext>
            </a:extLst>
          </a:blip>
          <a:srcRect l="5770" t="5770" r="5770" b="5770"/>
          <a:stretch/>
        </p:blipFill>
        <p:spPr bwMode="auto">
          <a:xfrm>
            <a:off x="2439101" y="105008"/>
            <a:ext cx="955741" cy="955741"/>
          </a:xfrm>
          <a:prstGeom prst="ellipse">
            <a:avLst/>
          </a:prstGeom>
          <a:noFill/>
          <a:extLst>
            <a:ext uri="{909E8E84-426E-40DD-AFC4-6F175D3DCCD1}">
              <a14:hiddenFill xmlns:a14="http://schemas.microsoft.com/office/drawing/2010/main">
                <a:solidFill>
                  <a:srgbClr val="FFFFFF"/>
                </a:solidFill>
              </a14:hiddenFill>
            </a:ext>
          </a:extLst>
        </p:spPr>
      </p:pic>
      <p:pic>
        <p:nvPicPr>
          <p:cNvPr id="1048" name="Picture 24" descr="Apache Subversion - Wikipedia">
            <a:extLst>
              <a:ext uri="{FF2B5EF4-FFF2-40B4-BE49-F238E27FC236}">
                <a16:creationId xmlns:a16="http://schemas.microsoft.com/office/drawing/2014/main" id="{B51356B0-CC08-4009-ADD2-776C492967B0}"/>
              </a:ext>
            </a:extLst>
          </p:cNvPr>
          <p:cNvPicPr>
            <a:picLocks noChangeAspect="1" noChangeArrowheads="1"/>
          </p:cNvPicPr>
          <p:nvPr/>
        </p:nvPicPr>
        <p:blipFill rotWithShape="1">
          <a:blip r:embed="rId12">
            <a:duotone>
              <a:schemeClr val="accent1">
                <a:shade val="45000"/>
                <a:satMod val="135000"/>
              </a:schemeClr>
              <a:prstClr val="white"/>
            </a:duotone>
            <a:extLst>
              <a:ext uri="{28A0092B-C50C-407E-A947-70E740481C1C}">
                <a14:useLocalDpi xmlns:a14="http://schemas.microsoft.com/office/drawing/2010/main" val="0"/>
              </a:ext>
            </a:extLst>
          </a:blip>
          <a:srcRect l="9168" t="1879" r="9168" b="16458"/>
          <a:stretch/>
        </p:blipFill>
        <p:spPr bwMode="auto">
          <a:xfrm>
            <a:off x="866099" y="1502812"/>
            <a:ext cx="548473" cy="473502"/>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2C8D221-E23F-4A11-BD3E-D7F1321280D0}"/>
              </a:ext>
            </a:extLst>
          </p:cNvPr>
          <p:cNvPicPr>
            <a:picLocks noChangeAspect="1"/>
          </p:cNvPicPr>
          <p:nvPr/>
        </p:nvPicPr>
        <p:blipFill>
          <a:blip r:embed="rId13">
            <a:duotone>
              <a:schemeClr val="accent3">
                <a:shade val="45000"/>
                <a:satMod val="135000"/>
              </a:schemeClr>
              <a:prstClr val="white"/>
            </a:duotone>
          </a:blip>
          <a:stretch>
            <a:fillRect/>
          </a:stretch>
        </p:blipFill>
        <p:spPr>
          <a:xfrm>
            <a:off x="4241743" y="3614185"/>
            <a:ext cx="740316" cy="740316"/>
          </a:xfrm>
          <a:prstGeom prst="rect">
            <a:avLst/>
          </a:prstGeom>
        </p:spPr>
      </p:pic>
    </p:spTree>
    <p:extLst>
      <p:ext uri="{BB962C8B-B14F-4D97-AF65-F5344CB8AC3E}">
        <p14:creationId xmlns:p14="http://schemas.microsoft.com/office/powerpoint/2010/main" val="3283457132"/>
      </p:ext>
    </p:extLst>
  </p:cSld>
  <p:clrMapOvr>
    <a:masterClrMapping/>
  </p:clrMapOvr>
  <mc:AlternateContent xmlns:mc="http://schemas.openxmlformats.org/markup-compatibility/2006">
    <mc:Choice xmlns:p14="http://schemas.microsoft.com/office/powerpoint/2010/main" Requires="p14">
      <p:transition spd="med">
        <p14:pan dir="u"/>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81934"/>
            <a:ext cx="5257801" cy="5181523"/>
          </a:xfrm>
        </p:spPr>
        <p:txBody>
          <a:bodyPr anchor="b">
            <a:normAutofit/>
          </a:bodyPr>
          <a:lstStyle/>
          <a:p>
            <a:r>
              <a:rPr lang="en-US" sz="7200" b="1" dirty="0"/>
              <a:t>DESIGN</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7229042" y="698644"/>
            <a:ext cx="3998724" cy="5294604"/>
          </a:xfrm>
        </p:spPr>
        <p:txBody>
          <a:bodyPr anchor="b">
            <a:normAutofit lnSpcReduction="10000"/>
          </a:bodyPr>
          <a:lstStyle/>
          <a:p>
            <a:pPr marL="0" indent="0">
              <a:buNone/>
            </a:pPr>
            <a:r>
              <a:rPr lang="en-GB" sz="1800" b="1" dirty="0"/>
              <a:t>PLATFORM</a:t>
            </a:r>
          </a:p>
          <a:p>
            <a:pPr marL="0" indent="0">
              <a:buNone/>
            </a:pPr>
            <a:r>
              <a:rPr lang="en-GB" sz="1800" dirty="0">
                <a:latin typeface="Calibri" panose="020F0502020204030204" pitchFamily="34" charset="0"/>
                <a:cs typeface="Calibri" panose="020F0502020204030204" pitchFamily="34" charset="0"/>
              </a:rPr>
              <a:t>DirectX 11 was used for the development platform for this project.</a:t>
            </a:r>
          </a:p>
          <a:p>
            <a:pPr marL="0" indent="0">
              <a:buNone/>
            </a:pPr>
            <a:r>
              <a:rPr lang="en-GB" sz="1800" b="1" dirty="0"/>
              <a:t>PLANNING</a:t>
            </a:r>
          </a:p>
          <a:p>
            <a:pPr marL="0" indent="0">
              <a:buNone/>
            </a:pPr>
            <a:r>
              <a:rPr lang="en-GB" sz="1800" dirty="0">
                <a:latin typeface="Calibri" panose="020F0502020204030204" pitchFamily="34" charset="0"/>
                <a:cs typeface="Calibri" panose="020F0502020204030204" pitchFamily="34" charset="0"/>
              </a:rPr>
              <a:t>The Kanban board was created and managed using Trello.</a:t>
            </a:r>
          </a:p>
          <a:p>
            <a:pPr marL="0" indent="0">
              <a:buNone/>
            </a:pPr>
            <a:r>
              <a:rPr lang="en-GB" sz="1800" b="1" dirty="0"/>
              <a:t>IDE</a:t>
            </a:r>
          </a:p>
          <a:p>
            <a:pPr marL="0" indent="0">
              <a:buNone/>
            </a:pPr>
            <a:r>
              <a:rPr lang="en-GB" sz="1800" dirty="0">
                <a:latin typeface="Calibri" panose="020F0502020204030204" pitchFamily="34" charset="0"/>
                <a:cs typeface="Calibri" panose="020F0502020204030204" pitchFamily="34" charset="0"/>
              </a:rPr>
              <a:t>Visual Studio 2022 was the chosen IDE used to develop the project.</a:t>
            </a:r>
          </a:p>
          <a:p>
            <a:pPr marL="0" indent="0">
              <a:buNone/>
            </a:pPr>
            <a:r>
              <a:rPr lang="en-GB" sz="1800" b="1" dirty="0"/>
              <a:t>VERSION CONTROL</a:t>
            </a:r>
          </a:p>
          <a:p>
            <a:pPr marL="0" indent="0">
              <a:buNone/>
            </a:pPr>
            <a:r>
              <a:rPr lang="en-GB" sz="1800" dirty="0">
                <a:latin typeface="Calibri" panose="020F0502020204030204" pitchFamily="34" charset="0"/>
                <a:cs typeface="Calibri" panose="020F0502020204030204" pitchFamily="34" charset="0"/>
              </a:rPr>
              <a:t>Git was used for version control, paired with GitHub to host the Git repository.</a:t>
            </a:r>
          </a:p>
          <a:p>
            <a:pPr marL="0" indent="0">
              <a:buNone/>
            </a:pPr>
            <a:r>
              <a:rPr lang="en-GB" sz="1800" b="1" dirty="0"/>
              <a:t>OTHER</a:t>
            </a:r>
          </a:p>
          <a:p>
            <a:r>
              <a:rPr lang="en-GB" sz="1800" dirty="0">
                <a:latin typeface="Calibri" panose="020F0502020204030204" pitchFamily="34" charset="0"/>
                <a:cs typeface="Calibri" panose="020F0502020204030204" pitchFamily="34" charset="0"/>
              </a:rPr>
              <a:t>C++</a:t>
            </a:r>
          </a:p>
          <a:p>
            <a:r>
              <a:rPr lang="en-GB" sz="1800" dirty="0" err="1">
                <a:latin typeface="Calibri" panose="020F0502020204030204" pitchFamily="34" charset="0"/>
                <a:cs typeface="Calibri" panose="020F0502020204030204" pitchFamily="34" charset="0"/>
              </a:rPr>
              <a:t>ImGui</a:t>
            </a:r>
            <a:endParaRPr lang="en-GB" sz="1800" dirty="0">
              <a:latin typeface="Calibri" panose="020F0502020204030204" pitchFamily="34" charset="0"/>
              <a:cs typeface="Calibri" panose="020F0502020204030204" pitchFamily="34" charset="0"/>
            </a:endParaRPr>
          </a:p>
          <a:p>
            <a:r>
              <a:rPr lang="en-GB" sz="1800" dirty="0" err="1">
                <a:latin typeface="Calibri" panose="020F0502020204030204" pitchFamily="34" charset="0"/>
                <a:cs typeface="Calibri" panose="020F0502020204030204" pitchFamily="34" charset="0"/>
              </a:rPr>
              <a:t>DirectXTK</a:t>
            </a:r>
            <a:endParaRPr lang="en-GB" sz="1800" dirty="0">
              <a:latin typeface="Calibri" panose="020F0502020204030204" pitchFamily="34" charset="0"/>
              <a:cs typeface="Calibri" panose="020F050202020403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a:solidFill>
                <a:schemeClr val="accent2"/>
              </a:solidFill>
            </a:endParaRPr>
          </a:p>
        </p:txBody>
      </p:sp>
      <p:pic>
        <p:nvPicPr>
          <p:cNvPr id="30" name="Picture 29" descr="Graphical user interface, icon&#10;&#10;Description automatically generated">
            <a:extLst>
              <a:ext uri="{FF2B5EF4-FFF2-40B4-BE49-F238E27FC236}">
                <a16:creationId xmlns:a16="http://schemas.microsoft.com/office/drawing/2014/main" id="{82531183-E429-4A1C-8EDF-98A3ECD3783A}"/>
              </a:ext>
            </a:extLst>
          </p:cNvPr>
          <p:cNvPicPr>
            <a:picLocks noChangeAspect="1"/>
          </p:cNvPicPr>
          <p:nvPr/>
        </p:nvPicPr>
        <p:blipFill rotWithShape="1">
          <a:blip r:embed="rId2">
            <a:duotone>
              <a:schemeClr val="accent3">
                <a:shade val="45000"/>
                <a:satMod val="135000"/>
              </a:schemeClr>
              <a:prstClr val="white"/>
            </a:duotone>
          </a:blip>
          <a:srcRect l="10499" t="8205" r="11491" b="13785"/>
          <a:stretch/>
        </p:blipFill>
        <p:spPr>
          <a:xfrm>
            <a:off x="1187552" y="491636"/>
            <a:ext cx="1138225" cy="1138225"/>
          </a:xfrm>
          <a:prstGeom prst="ellipse">
            <a:avLst/>
          </a:prstGeom>
        </p:spPr>
      </p:pic>
      <p:pic>
        <p:nvPicPr>
          <p:cNvPr id="31" name="Picture 4" descr="Trello, logo Icon in Social Colored Icons">
            <a:extLst>
              <a:ext uri="{FF2B5EF4-FFF2-40B4-BE49-F238E27FC236}">
                <a16:creationId xmlns:a16="http://schemas.microsoft.com/office/drawing/2014/main" id="{E5897DAD-1089-475D-BFB0-1F5E45706D38}"/>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96" y="1064285"/>
            <a:ext cx="933700" cy="9337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Visual studio - Free logo icons">
            <a:extLst>
              <a:ext uri="{FF2B5EF4-FFF2-40B4-BE49-F238E27FC236}">
                <a16:creationId xmlns:a16="http://schemas.microsoft.com/office/drawing/2014/main" id="{4833AE9A-A03C-4536-941A-7D1AA4AEEDA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9622" y="1193087"/>
            <a:ext cx="1918385" cy="191838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download logo git icon svg eps png psd ai logo vector color free - el fonts  vectors">
            <a:extLst>
              <a:ext uri="{FF2B5EF4-FFF2-40B4-BE49-F238E27FC236}">
                <a16:creationId xmlns:a16="http://schemas.microsoft.com/office/drawing/2014/main" id="{B52637FB-76D9-4944-81BF-56E64C4D6760}"/>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6886" y="2237148"/>
            <a:ext cx="1318320" cy="131832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36ADC357-C899-4BE2-B916-CEC081D40665}"/>
              </a:ext>
            </a:extLst>
          </p:cNvPr>
          <p:cNvPicPr>
            <a:picLocks noChangeAspect="1"/>
          </p:cNvPicPr>
          <p:nvPr/>
        </p:nvPicPr>
        <p:blipFill>
          <a:blip r:embed="rId6">
            <a:duotone>
              <a:schemeClr val="accent2">
                <a:shade val="45000"/>
                <a:satMod val="135000"/>
              </a:schemeClr>
              <a:prstClr val="white"/>
            </a:duotone>
          </a:blip>
          <a:stretch>
            <a:fillRect/>
          </a:stretch>
        </p:blipFill>
        <p:spPr>
          <a:xfrm>
            <a:off x="554097" y="2669628"/>
            <a:ext cx="1771680" cy="1771680"/>
          </a:xfrm>
          <a:prstGeom prst="rect">
            <a:avLst/>
          </a:prstGeom>
        </p:spPr>
      </p:pic>
      <p:pic>
        <p:nvPicPr>
          <p:cNvPr id="35" name="Picture 12" descr="New Unity logo found in the latest 2021.2 beta : r/Unity3D">
            <a:extLst>
              <a:ext uri="{FF2B5EF4-FFF2-40B4-BE49-F238E27FC236}">
                <a16:creationId xmlns:a16="http://schemas.microsoft.com/office/drawing/2014/main" id="{C7C7C3F1-5618-427A-A72B-AAFD98C902EC}"/>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509" t="7509" r="7509" b="7509"/>
          <a:stretch/>
        </p:blipFill>
        <p:spPr bwMode="auto">
          <a:xfrm>
            <a:off x="3355711" y="3056588"/>
            <a:ext cx="908803" cy="90880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EE83ACD0-D273-4F3B-9631-8406AD6A6296}"/>
              </a:ext>
            </a:extLst>
          </p:cNvPr>
          <p:cNvPicPr>
            <a:picLocks noChangeAspect="1"/>
          </p:cNvPicPr>
          <p:nvPr/>
        </p:nvPicPr>
        <p:blipFill>
          <a:blip r:embed="rId8">
            <a:duotone>
              <a:schemeClr val="accent5">
                <a:shade val="45000"/>
                <a:satMod val="135000"/>
              </a:schemeClr>
              <a:prstClr val="white"/>
            </a:duotone>
          </a:blip>
          <a:stretch>
            <a:fillRect/>
          </a:stretch>
        </p:blipFill>
        <p:spPr>
          <a:xfrm>
            <a:off x="2480085" y="3183738"/>
            <a:ext cx="644767" cy="644767"/>
          </a:xfrm>
          <a:prstGeom prst="rect">
            <a:avLst/>
          </a:prstGeom>
        </p:spPr>
      </p:pic>
      <p:pic>
        <p:nvPicPr>
          <p:cNvPr id="37" name="Picture 14" descr="Planner - Connectors | Microsoft Docs">
            <a:extLst>
              <a:ext uri="{FF2B5EF4-FFF2-40B4-BE49-F238E27FC236}">
                <a16:creationId xmlns:a16="http://schemas.microsoft.com/office/drawing/2014/main" id="{FB5DC666-A1DA-4FEC-B82D-3176EF76C3E9}"/>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6404" y="1910345"/>
            <a:ext cx="700970" cy="700970"/>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16" descr="Github Logo - Free social media icons">
            <a:extLst>
              <a:ext uri="{FF2B5EF4-FFF2-40B4-BE49-F238E27FC236}">
                <a16:creationId xmlns:a16="http://schemas.microsoft.com/office/drawing/2014/main" id="{48C6F015-8FD2-441F-9D06-E85C1A5C0944}"/>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8819" y="717230"/>
            <a:ext cx="595899" cy="5958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a:extLst>
              <a:ext uri="{FF2B5EF4-FFF2-40B4-BE49-F238E27FC236}">
                <a16:creationId xmlns:a16="http://schemas.microsoft.com/office/drawing/2014/main" id="{BACF9BA1-17F4-48CB-988A-DB1025B6302A}"/>
              </a:ext>
            </a:extLst>
          </p:cNvPr>
          <p:cNvPicPr>
            <a:picLocks noChangeAspect="1" noChangeArrowheads="1"/>
          </p:cNvPicPr>
          <p:nvPr/>
        </p:nvPicPr>
        <p:blipFill rotWithShape="1">
          <a:blip r:embed="rId11">
            <a:duotone>
              <a:schemeClr val="accent4">
                <a:shade val="45000"/>
                <a:satMod val="135000"/>
              </a:schemeClr>
              <a:prstClr val="white"/>
            </a:duotone>
            <a:extLst>
              <a:ext uri="{28A0092B-C50C-407E-A947-70E740481C1C}">
                <a14:useLocalDpi xmlns:a14="http://schemas.microsoft.com/office/drawing/2010/main" val="0"/>
              </a:ext>
            </a:extLst>
          </a:blip>
          <a:srcRect l="5770" t="5770" r="5770" b="5770"/>
          <a:stretch/>
        </p:blipFill>
        <p:spPr bwMode="auto">
          <a:xfrm>
            <a:off x="2439101" y="105008"/>
            <a:ext cx="955741" cy="955741"/>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4" descr="Apache Subversion - Wikipedia">
            <a:extLst>
              <a:ext uri="{FF2B5EF4-FFF2-40B4-BE49-F238E27FC236}">
                <a16:creationId xmlns:a16="http://schemas.microsoft.com/office/drawing/2014/main" id="{54A263ED-7A38-4767-9E38-99314CDCDA0C}"/>
              </a:ext>
            </a:extLst>
          </p:cNvPr>
          <p:cNvPicPr>
            <a:picLocks noChangeAspect="1" noChangeArrowheads="1"/>
          </p:cNvPicPr>
          <p:nvPr/>
        </p:nvPicPr>
        <p:blipFill rotWithShape="1">
          <a:blip r:embed="rId12">
            <a:duotone>
              <a:schemeClr val="accent1">
                <a:shade val="45000"/>
                <a:satMod val="135000"/>
              </a:schemeClr>
              <a:prstClr val="white"/>
            </a:duotone>
            <a:extLst>
              <a:ext uri="{28A0092B-C50C-407E-A947-70E740481C1C}">
                <a14:useLocalDpi xmlns:a14="http://schemas.microsoft.com/office/drawing/2010/main" val="0"/>
              </a:ext>
            </a:extLst>
          </a:blip>
          <a:srcRect l="9168" t="1879" r="9168" b="16458"/>
          <a:stretch/>
        </p:blipFill>
        <p:spPr bwMode="auto">
          <a:xfrm>
            <a:off x="866099" y="1502812"/>
            <a:ext cx="548473" cy="473502"/>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85C22CD4-7A02-45D0-A2B1-9988C0286F1D}"/>
              </a:ext>
            </a:extLst>
          </p:cNvPr>
          <p:cNvPicPr>
            <a:picLocks noChangeAspect="1"/>
          </p:cNvPicPr>
          <p:nvPr/>
        </p:nvPicPr>
        <p:blipFill>
          <a:blip r:embed="rId13">
            <a:duotone>
              <a:schemeClr val="accent3">
                <a:shade val="45000"/>
                <a:satMod val="135000"/>
              </a:schemeClr>
              <a:prstClr val="white"/>
            </a:duotone>
          </a:blip>
          <a:stretch>
            <a:fillRect/>
          </a:stretch>
        </p:blipFill>
        <p:spPr>
          <a:xfrm>
            <a:off x="4241743" y="3614185"/>
            <a:ext cx="740316" cy="740316"/>
          </a:xfrm>
          <a:prstGeom prst="rect">
            <a:avLst/>
          </a:prstGeom>
        </p:spPr>
      </p:pic>
    </p:spTree>
    <p:extLst>
      <p:ext uri="{BB962C8B-B14F-4D97-AF65-F5344CB8AC3E}">
        <p14:creationId xmlns:p14="http://schemas.microsoft.com/office/powerpoint/2010/main" val="20121764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40"/>
                                        </p:tgtEl>
                                        <p:attrNameLst>
                                          <p:attrName>ppt_w</p:attrName>
                                        </p:attrNameLst>
                                      </p:cBhvr>
                                      <p:tavLst>
                                        <p:tav tm="0">
                                          <p:val>
                                            <p:strVal val="ppt_w"/>
                                          </p:val>
                                        </p:tav>
                                        <p:tav tm="100000">
                                          <p:val>
                                            <p:fltVal val="0"/>
                                          </p:val>
                                        </p:tav>
                                      </p:tavLst>
                                    </p:anim>
                                    <p:anim calcmode="lin" valueType="num">
                                      <p:cBhvr>
                                        <p:cTn id="7" dur="500"/>
                                        <p:tgtEl>
                                          <p:spTgt spid="40"/>
                                        </p:tgtEl>
                                        <p:attrNameLst>
                                          <p:attrName>ppt_h</p:attrName>
                                        </p:attrNameLst>
                                      </p:cBhvr>
                                      <p:tavLst>
                                        <p:tav tm="0">
                                          <p:val>
                                            <p:strVal val="ppt_h"/>
                                          </p:val>
                                        </p:tav>
                                        <p:tav tm="100000">
                                          <p:val>
                                            <p:fltVal val="0"/>
                                          </p:val>
                                        </p:tav>
                                      </p:tavLst>
                                    </p:anim>
                                    <p:animEffect transition="out" filter="fade">
                                      <p:cBhvr>
                                        <p:cTn id="8" dur="500"/>
                                        <p:tgtEl>
                                          <p:spTgt spid="40"/>
                                        </p:tgtEl>
                                      </p:cBhvr>
                                    </p:animEffect>
                                    <p:set>
                                      <p:cBhvr>
                                        <p:cTn id="9" dur="1" fill="hold">
                                          <p:stCondLst>
                                            <p:cond delay="499"/>
                                          </p:stCondLst>
                                        </p:cTn>
                                        <p:tgtEl>
                                          <p:spTgt spid="40"/>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37"/>
                                        </p:tgtEl>
                                        <p:attrNameLst>
                                          <p:attrName>ppt_w</p:attrName>
                                        </p:attrNameLst>
                                      </p:cBhvr>
                                      <p:tavLst>
                                        <p:tav tm="0">
                                          <p:val>
                                            <p:strVal val="ppt_w"/>
                                          </p:val>
                                        </p:tav>
                                        <p:tav tm="100000">
                                          <p:val>
                                            <p:fltVal val="0"/>
                                          </p:val>
                                        </p:tav>
                                      </p:tavLst>
                                    </p:anim>
                                    <p:anim calcmode="lin" valueType="num">
                                      <p:cBhvr>
                                        <p:cTn id="12" dur="500"/>
                                        <p:tgtEl>
                                          <p:spTgt spid="37"/>
                                        </p:tgtEl>
                                        <p:attrNameLst>
                                          <p:attrName>ppt_h</p:attrName>
                                        </p:attrNameLst>
                                      </p:cBhvr>
                                      <p:tavLst>
                                        <p:tav tm="0">
                                          <p:val>
                                            <p:strVal val="ppt_h"/>
                                          </p:val>
                                        </p:tav>
                                        <p:tav tm="100000">
                                          <p:val>
                                            <p:fltVal val="0"/>
                                          </p:val>
                                        </p:tav>
                                      </p:tavLst>
                                    </p:anim>
                                    <p:animEffect transition="out" filter="fade">
                                      <p:cBhvr>
                                        <p:cTn id="13" dur="500"/>
                                        <p:tgtEl>
                                          <p:spTgt spid="37"/>
                                        </p:tgtEl>
                                      </p:cBhvr>
                                    </p:animEffect>
                                    <p:set>
                                      <p:cBhvr>
                                        <p:cTn id="14" dur="1" fill="hold">
                                          <p:stCondLst>
                                            <p:cond delay="499"/>
                                          </p:stCondLst>
                                        </p:cTn>
                                        <p:tgtEl>
                                          <p:spTgt spid="37"/>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39"/>
                                        </p:tgtEl>
                                        <p:attrNameLst>
                                          <p:attrName>ppt_w</p:attrName>
                                        </p:attrNameLst>
                                      </p:cBhvr>
                                      <p:tavLst>
                                        <p:tav tm="0">
                                          <p:val>
                                            <p:strVal val="ppt_w"/>
                                          </p:val>
                                        </p:tav>
                                        <p:tav tm="100000">
                                          <p:val>
                                            <p:fltVal val="0"/>
                                          </p:val>
                                        </p:tav>
                                      </p:tavLst>
                                    </p:anim>
                                    <p:anim calcmode="lin" valueType="num">
                                      <p:cBhvr>
                                        <p:cTn id="17" dur="500"/>
                                        <p:tgtEl>
                                          <p:spTgt spid="39"/>
                                        </p:tgtEl>
                                        <p:attrNameLst>
                                          <p:attrName>ppt_h</p:attrName>
                                        </p:attrNameLst>
                                      </p:cBhvr>
                                      <p:tavLst>
                                        <p:tav tm="0">
                                          <p:val>
                                            <p:strVal val="ppt_h"/>
                                          </p:val>
                                        </p:tav>
                                        <p:tav tm="100000">
                                          <p:val>
                                            <p:fltVal val="0"/>
                                          </p:val>
                                        </p:tav>
                                      </p:tavLst>
                                    </p:anim>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35"/>
                                        </p:tgtEl>
                                        <p:attrNameLst>
                                          <p:attrName>ppt_w</p:attrName>
                                        </p:attrNameLst>
                                      </p:cBhvr>
                                      <p:tavLst>
                                        <p:tav tm="0">
                                          <p:val>
                                            <p:strVal val="ppt_w"/>
                                          </p:val>
                                        </p:tav>
                                        <p:tav tm="100000">
                                          <p:val>
                                            <p:fltVal val="0"/>
                                          </p:val>
                                        </p:tav>
                                      </p:tavLst>
                                    </p:anim>
                                    <p:anim calcmode="lin" valueType="num">
                                      <p:cBhvr>
                                        <p:cTn id="22" dur="500"/>
                                        <p:tgtEl>
                                          <p:spTgt spid="35"/>
                                        </p:tgtEl>
                                        <p:attrNameLst>
                                          <p:attrName>ppt_h</p:attrName>
                                        </p:attrNameLst>
                                      </p:cBhvr>
                                      <p:tavLst>
                                        <p:tav tm="0">
                                          <p:val>
                                            <p:strVal val="ppt_h"/>
                                          </p:val>
                                        </p:tav>
                                        <p:tav tm="100000">
                                          <p:val>
                                            <p:fltVal val="0"/>
                                          </p:val>
                                        </p:tav>
                                      </p:tavLst>
                                    </p:anim>
                                    <p:animEffect transition="out" filter="fade">
                                      <p:cBhvr>
                                        <p:cTn id="23" dur="500"/>
                                        <p:tgtEl>
                                          <p:spTgt spid="35"/>
                                        </p:tgtEl>
                                      </p:cBhvr>
                                    </p:animEffect>
                                    <p:set>
                                      <p:cBhvr>
                                        <p:cTn id="24" dur="1" fill="hold">
                                          <p:stCondLst>
                                            <p:cond delay="499"/>
                                          </p:stCondLst>
                                        </p:cTn>
                                        <p:tgtEl>
                                          <p:spTgt spid="35"/>
                                        </p:tgtEl>
                                        <p:attrNameLst>
                                          <p:attrName>style.visibility</p:attrName>
                                        </p:attrNameLst>
                                      </p:cBhvr>
                                      <p:to>
                                        <p:strVal val="hidden"/>
                                      </p:to>
                                    </p:set>
                                  </p:childTnLst>
                                </p:cTn>
                              </p:par>
                              <p:par>
                                <p:cTn id="25" presetID="53" presetClass="exit" presetSubtype="32" fill="hold" nodeType="withEffect">
                                  <p:stCondLst>
                                    <p:cond delay="0"/>
                                  </p:stCondLst>
                                  <p:childTnLst>
                                    <p:anim calcmode="lin" valueType="num">
                                      <p:cBhvr>
                                        <p:cTn id="26" dur="500"/>
                                        <p:tgtEl>
                                          <p:spTgt spid="41"/>
                                        </p:tgtEl>
                                        <p:attrNameLst>
                                          <p:attrName>ppt_w</p:attrName>
                                        </p:attrNameLst>
                                      </p:cBhvr>
                                      <p:tavLst>
                                        <p:tav tm="0">
                                          <p:val>
                                            <p:strVal val="ppt_w"/>
                                          </p:val>
                                        </p:tav>
                                        <p:tav tm="100000">
                                          <p:val>
                                            <p:fltVal val="0"/>
                                          </p:val>
                                        </p:tav>
                                      </p:tavLst>
                                    </p:anim>
                                    <p:anim calcmode="lin" valueType="num">
                                      <p:cBhvr>
                                        <p:cTn id="27" dur="500"/>
                                        <p:tgtEl>
                                          <p:spTgt spid="41"/>
                                        </p:tgtEl>
                                        <p:attrNameLst>
                                          <p:attrName>ppt_h</p:attrName>
                                        </p:attrNameLst>
                                      </p:cBhvr>
                                      <p:tavLst>
                                        <p:tav tm="0">
                                          <p:val>
                                            <p:strVal val="ppt_h"/>
                                          </p:val>
                                        </p:tav>
                                        <p:tav tm="100000">
                                          <p:val>
                                            <p:fltVal val="0"/>
                                          </p:val>
                                        </p:tav>
                                      </p:tavLst>
                                    </p:anim>
                                    <p:animEffect transition="out" filter="fade">
                                      <p:cBhvr>
                                        <p:cTn id="28" dur="500"/>
                                        <p:tgtEl>
                                          <p:spTgt spid="41"/>
                                        </p:tgtEl>
                                      </p:cBhvr>
                                    </p:animEffect>
                                    <p:set>
                                      <p:cBhvr>
                                        <p:cTn id="29" dur="1" fill="hold">
                                          <p:stCondLst>
                                            <p:cond delay="499"/>
                                          </p:stCondLst>
                                        </p:cTn>
                                        <p:tgtEl>
                                          <p:spTgt spid="41"/>
                                        </p:tgtEl>
                                        <p:attrNameLst>
                                          <p:attrName>style.visibility</p:attrName>
                                        </p:attrNameLst>
                                      </p:cBhvr>
                                      <p:to>
                                        <p:strVal val="hidden"/>
                                      </p:to>
                                    </p:set>
                                  </p:childTnLst>
                                </p:cTn>
                              </p:par>
                              <p:par>
                                <p:cTn id="30" presetID="53" presetClass="exit" presetSubtype="32" fill="hold" nodeType="withEffect">
                                  <p:stCondLst>
                                    <p:cond delay="0"/>
                                  </p:stCondLst>
                                  <p:childTnLst>
                                    <p:anim calcmode="lin" valueType="num">
                                      <p:cBhvr>
                                        <p:cTn id="31" dur="500"/>
                                        <p:tgtEl>
                                          <p:spTgt spid="36"/>
                                        </p:tgtEl>
                                        <p:attrNameLst>
                                          <p:attrName>ppt_w</p:attrName>
                                        </p:attrNameLst>
                                      </p:cBhvr>
                                      <p:tavLst>
                                        <p:tav tm="0">
                                          <p:val>
                                            <p:strVal val="ppt_w"/>
                                          </p:val>
                                        </p:tav>
                                        <p:tav tm="100000">
                                          <p:val>
                                            <p:fltVal val="0"/>
                                          </p:val>
                                        </p:tav>
                                      </p:tavLst>
                                    </p:anim>
                                    <p:anim calcmode="lin" valueType="num">
                                      <p:cBhvr>
                                        <p:cTn id="32" dur="500"/>
                                        <p:tgtEl>
                                          <p:spTgt spid="36"/>
                                        </p:tgtEl>
                                        <p:attrNameLst>
                                          <p:attrName>ppt_h</p:attrName>
                                        </p:attrNameLst>
                                      </p:cBhvr>
                                      <p:tavLst>
                                        <p:tav tm="0">
                                          <p:val>
                                            <p:strVal val="ppt_h"/>
                                          </p:val>
                                        </p:tav>
                                        <p:tav tm="100000">
                                          <p:val>
                                            <p:fltVal val="0"/>
                                          </p:val>
                                        </p:tav>
                                      </p:tavLst>
                                    </p:anim>
                                    <p:animEffect transition="out" filter="fade">
                                      <p:cBhvr>
                                        <p:cTn id="33" dur="500"/>
                                        <p:tgtEl>
                                          <p:spTgt spid="36"/>
                                        </p:tgtEl>
                                      </p:cBhvr>
                                    </p:animEffect>
                                    <p:set>
                                      <p:cBhvr>
                                        <p:cTn id="34"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3561473475"/>
      </p:ext>
    </p:extLst>
  </p:cSld>
  <p:clrMapOvr>
    <a:masterClrMapping/>
  </p:clrMapOvr>
  <p:transition spd="slow"/>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{275139A1-4BEA-47F2-8D68-04BF994ED75E}tf89338750_win32</Template>
  <TotalTime>520</TotalTime>
  <Words>873</Words>
  <Application>Microsoft Office PowerPoint</Application>
  <PresentationFormat>Widescreen</PresentationFormat>
  <Paragraphs>136</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Univers</vt:lpstr>
      <vt:lpstr>GradientUnivers</vt:lpstr>
      <vt:lpstr>Utilising ray marching and signed- distance functions to render a scene of primitives</vt:lpstr>
      <vt:lpstr>INTRODUCTION</vt:lpstr>
      <vt:lpstr>AIM &amp; OBJECTIVES</vt:lpstr>
      <vt:lpstr>BACKGROUND</vt:lpstr>
      <vt:lpstr>RESEARCH METHODOLOGY</vt:lpstr>
      <vt:lpstr>PROJECT PLAN</vt:lpstr>
      <vt:lpstr>ANALYSIS</vt:lpstr>
      <vt:lpstr>DESIGN</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ray marching and signed distance functions to render a scene of primitives</dc:title>
  <dc:creator>STURDY Anthony</dc:creator>
  <cp:lastModifiedBy>STURDY Anthony</cp:lastModifiedBy>
  <cp:revision>9</cp:revision>
  <dcterms:created xsi:type="dcterms:W3CDTF">2022-05-18T19:55:35Z</dcterms:created>
  <dcterms:modified xsi:type="dcterms:W3CDTF">2022-05-24T16:33:58Z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